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67" r:id="rId4"/>
    <p:sldId id="268" r:id="rId5"/>
    <p:sldId id="278" r:id="rId6"/>
    <p:sldId id="279" r:id="rId7"/>
    <p:sldId id="269" r:id="rId8"/>
    <p:sldId id="274" r:id="rId9"/>
    <p:sldId id="293" r:id="rId10"/>
    <p:sldId id="270" r:id="rId11"/>
    <p:sldId id="277" r:id="rId12"/>
    <p:sldId id="272" r:id="rId13"/>
    <p:sldId id="294" r:id="rId14"/>
    <p:sldId id="273" r:id="rId15"/>
    <p:sldId id="291" r:id="rId16"/>
    <p:sldId id="280" r:id="rId17"/>
    <p:sldId id="282" r:id="rId18"/>
    <p:sldId id="297" r:id="rId19"/>
    <p:sldId id="298" r:id="rId20"/>
    <p:sldId id="295" r:id="rId21"/>
    <p:sldId id="296" r:id="rId22"/>
    <p:sldId id="283" r:id="rId23"/>
    <p:sldId id="299" r:id="rId24"/>
    <p:sldId id="284" r:id="rId25"/>
    <p:sldId id="300" r:id="rId26"/>
    <p:sldId id="286" r:id="rId27"/>
    <p:sldId id="301" r:id="rId28"/>
    <p:sldId id="287" r:id="rId29"/>
    <p:sldId id="288" r:id="rId30"/>
    <p:sldId id="289" r:id="rId31"/>
    <p:sldId id="290" r:id="rId32"/>
    <p:sldId id="292" r:id="rId33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5D8"/>
    <a:srgbClr val="00CC66"/>
    <a:srgbClr val="FF7C80"/>
    <a:srgbClr val="FF3399"/>
    <a:srgbClr val="9966FF"/>
    <a:srgbClr val="CCECFF"/>
    <a:srgbClr val="FFDDFF"/>
    <a:srgbClr val="FF9900"/>
    <a:srgbClr val="990099"/>
    <a:srgbClr val="FF93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D5C96AB-1E88-4CA4-8758-9EF8FD5135D6}" type="datetimeFigureOut">
              <a:rPr lang="th-TH" smtClean="0"/>
              <a:t>08/01/61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8AC27CC-52FD-47B5-B346-A61573434911}" type="slidenum">
              <a:rPr lang="th-TH" smtClean="0"/>
              <a:t>‹#›</a:t>
            </a:fld>
            <a:endParaRPr lang="th-TH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2908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96AB-1E88-4CA4-8758-9EF8FD5135D6}" type="datetimeFigureOut">
              <a:rPr lang="th-TH" smtClean="0"/>
              <a:t>08/01/61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27CC-52FD-47B5-B346-A615734349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185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96AB-1E88-4CA4-8758-9EF8FD5135D6}" type="datetimeFigureOut">
              <a:rPr lang="th-TH" smtClean="0"/>
              <a:t>08/01/61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27CC-52FD-47B5-B346-A615734349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0689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96AB-1E88-4CA4-8758-9EF8FD5135D6}" type="datetimeFigureOut">
              <a:rPr lang="th-TH" smtClean="0"/>
              <a:t>08/01/61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27CC-52FD-47B5-B346-A615734349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1237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5C96AB-1E88-4CA4-8758-9EF8FD5135D6}" type="datetimeFigureOut">
              <a:rPr lang="th-TH" smtClean="0"/>
              <a:t>08/01/61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8AC27CC-52FD-47B5-B346-A61573434911}" type="slidenum">
              <a:rPr lang="th-TH" smtClean="0"/>
              <a:t>‹#›</a:t>
            </a:fld>
            <a:endParaRPr lang="th-TH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6766890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96AB-1E88-4CA4-8758-9EF8FD5135D6}" type="datetimeFigureOut">
              <a:rPr lang="th-TH" smtClean="0"/>
              <a:t>08/01/61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27CC-52FD-47B5-B346-A615734349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9638128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96AB-1E88-4CA4-8758-9EF8FD5135D6}" type="datetimeFigureOut">
              <a:rPr lang="th-TH" smtClean="0"/>
              <a:t>08/01/61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27CC-52FD-47B5-B346-A615734349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1825867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96AB-1E88-4CA4-8758-9EF8FD5135D6}" type="datetimeFigureOut">
              <a:rPr lang="th-TH" smtClean="0"/>
              <a:t>08/01/61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27CC-52FD-47B5-B346-A615734349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34428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C96AB-1E88-4CA4-8758-9EF8FD5135D6}" type="datetimeFigureOut">
              <a:rPr lang="th-TH" smtClean="0"/>
              <a:t>08/01/61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AC27CC-52FD-47B5-B346-A615734349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2183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AD5C96AB-1E88-4CA4-8758-9EF8FD5135D6}" type="datetimeFigureOut">
              <a:rPr lang="th-TH" smtClean="0"/>
              <a:t>08/01/61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8AC27CC-52FD-47B5-B346-A61573434911}" type="slidenum">
              <a:rPr lang="th-TH" smtClean="0"/>
              <a:t>‹#›</a:t>
            </a:fld>
            <a:endParaRPr lang="th-TH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1413314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AD5C96AB-1E88-4CA4-8758-9EF8FD5135D6}" type="datetimeFigureOut">
              <a:rPr lang="th-TH" smtClean="0"/>
              <a:t>08/01/61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8AC27CC-52FD-47B5-B346-A6157343491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3247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D5C96AB-1E88-4CA4-8758-9EF8FD5135D6}" type="datetimeFigureOut">
              <a:rPr lang="th-TH" smtClean="0"/>
              <a:t>08/01/61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8AC27CC-52FD-47B5-B346-A61573434911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420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sz="6600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ช่วยคุณครูเตรียมรับมือ</a:t>
            </a:r>
            <a:br>
              <a:rPr lang="th-TH" sz="6600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</a:br>
            <a:r>
              <a:rPr lang="th-TH" sz="6600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เด็กวัยรุ่นยุคใหม่</a:t>
            </a:r>
            <a:endParaRPr lang="th-TH" sz="6600" b="1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หน่วยจิตเวชเด็กและวัยรุ่น ภาควิชาจิตเวชศาสตร์</a:t>
            </a:r>
          </a:p>
          <a:p>
            <a:r>
              <a:rPr lang="th-TH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คณะแพทยศาสตร์ จุฬาลงกรณ์มหาวิทยาลัย</a:t>
            </a:r>
            <a:endParaRPr lang="th-TH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11976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rgbClr val="CCEC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 3"/>
          <p:cNvSpPr>
            <a:spLocks noGrp="1"/>
          </p:cNvSpPr>
          <p:nvPr>
            <p:ph type="title"/>
          </p:nvPr>
        </p:nvSpPr>
        <p:spPr>
          <a:xfrm>
            <a:off x="1430831" y="46507"/>
            <a:ext cx="10515600" cy="921124"/>
          </a:xfrm>
        </p:spPr>
        <p:txBody>
          <a:bodyPr>
            <a:normAutofit/>
          </a:bodyPr>
          <a:lstStyle/>
          <a:p>
            <a:pPr algn="r"/>
            <a:r>
              <a:rPr lang="th-TH" sz="5400" b="1" dirty="0" smtClean="0">
                <a:solidFill>
                  <a:schemeClr val="accent2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การสื่อสาร</a:t>
            </a: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 (</a:t>
            </a:r>
            <a:r>
              <a:rPr lang="en-US" sz="5400" b="1" dirty="0" err="1" smtClean="0">
                <a:solidFill>
                  <a:schemeClr val="accent2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Commmunication</a:t>
            </a:r>
            <a:r>
              <a:rPr lang="en-US" sz="5400" b="1" dirty="0" smtClean="0">
                <a:solidFill>
                  <a:schemeClr val="accent2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)</a:t>
            </a:r>
            <a:endParaRPr lang="en-US" sz="5400" b="1" dirty="0">
              <a:solidFill>
                <a:schemeClr val="accent2">
                  <a:lumMod val="75000"/>
                </a:schemeClr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cxnSp>
        <p:nvCxnSpPr>
          <p:cNvPr id="7" name="ตัวเชื่อมต่อตรง 6"/>
          <p:cNvCxnSpPr/>
          <p:nvPr/>
        </p:nvCxnSpPr>
        <p:spPr>
          <a:xfrm flipV="1">
            <a:off x="3864749" y="766945"/>
            <a:ext cx="8081682" cy="26742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สี่เหลี่ยมผืนผ้ามุมมน 9"/>
          <p:cNvSpPr/>
          <p:nvPr/>
        </p:nvSpPr>
        <p:spPr>
          <a:xfrm>
            <a:off x="6510777" y="2982045"/>
            <a:ext cx="5244353" cy="357019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3200" dirty="0" smtClean="0">
              <a:solidFill>
                <a:schemeClr val="accent2">
                  <a:lumMod val="75000"/>
                </a:schemeClr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r>
              <a:rPr lang="th-TH" sz="3200" b="1" dirty="0" smtClean="0">
                <a:solidFill>
                  <a:schemeClr val="accent2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องค์ประกอบ</a:t>
            </a:r>
            <a:r>
              <a:rPr lang="th-TH" sz="3200" b="1" dirty="0">
                <a:solidFill>
                  <a:schemeClr val="accent2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ของการ</a:t>
            </a:r>
            <a:r>
              <a:rPr lang="th-TH" sz="3200" b="1" dirty="0" smtClean="0">
                <a:solidFill>
                  <a:schemeClr val="accent2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สื่อสาร</a:t>
            </a:r>
          </a:p>
          <a:p>
            <a:endParaRPr lang="en-US" sz="3200" dirty="0">
              <a:solidFill>
                <a:schemeClr val="accent2">
                  <a:lumMod val="75000"/>
                </a:schemeClr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r>
              <a:rPr lang="th-TH" sz="3600" dirty="0" smtClean="0">
                <a:solidFill>
                  <a:schemeClr val="accent5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  <a:sym typeface="Wingdings 2" panose="05020102010507070707" pitchFamily="18" charset="2"/>
              </a:rPr>
              <a:t></a:t>
            </a:r>
            <a:r>
              <a:rPr lang="th-TH" sz="3600" dirty="0" smtClean="0">
                <a:solidFill>
                  <a:schemeClr val="accent5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เนื้อหา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/>
            </a:r>
            <a:b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</a:b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	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  <a:sym typeface="Wingdings 3" panose="05040102010807070707" pitchFamily="18" charset="2"/>
              </a:rPr>
              <a:t></a:t>
            </a:r>
            <a:r>
              <a:rPr lang="th-TH" sz="3600" dirty="0" smtClean="0">
                <a:solidFill>
                  <a:schemeClr val="accent2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ชัดเจน</a:t>
            </a:r>
            <a:endParaRPr lang="th-TH" sz="3600" dirty="0">
              <a:solidFill>
                <a:schemeClr val="accent2">
                  <a:lumMod val="50000"/>
                </a:schemeClr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r>
              <a:rPr lang="th-TH" sz="3600" dirty="0" smtClean="0">
                <a:solidFill>
                  <a:schemeClr val="accent5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  <a:sym typeface="Wingdings 2" panose="05020102010507070707" pitchFamily="18" charset="2"/>
              </a:rPr>
              <a:t></a:t>
            </a:r>
            <a:r>
              <a:rPr lang="th-TH" sz="3600" dirty="0">
                <a:solidFill>
                  <a:schemeClr val="accent5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จุดหมาย</a:t>
            </a:r>
            <a:r>
              <a:rPr lang="th-TH" sz="3600" dirty="0" smtClean="0">
                <a:solidFill>
                  <a:schemeClr val="accent5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ปลายทาง</a:t>
            </a:r>
            <a:endParaRPr lang="en-US" sz="3600" dirty="0" smtClean="0">
              <a:solidFill>
                <a:schemeClr val="accent5">
                  <a:lumMod val="75000"/>
                </a:schemeClr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	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  <a:sym typeface="Wingdings 3" panose="05040102010807070707" pitchFamily="18" charset="2"/>
              </a:rPr>
              <a:t>  </a:t>
            </a:r>
            <a:r>
              <a:rPr lang="th-TH" sz="3600" dirty="0" smtClean="0">
                <a:solidFill>
                  <a:schemeClr val="accent2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ตรง</a:t>
            </a:r>
            <a:r>
              <a:rPr lang="th-TH" sz="3600" dirty="0">
                <a:solidFill>
                  <a:schemeClr val="accent2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ต่อบุคคลเป้าหมาย</a:t>
            </a:r>
            <a:endParaRPr lang="en-US" sz="3600" dirty="0">
              <a:solidFill>
                <a:schemeClr val="accent2">
                  <a:lumMod val="50000"/>
                </a:schemeClr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endParaRPr lang="en-US" sz="3600" dirty="0">
              <a:solidFill>
                <a:schemeClr val="accent2">
                  <a:lumMod val="50000"/>
                </a:schemeClr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12" name="สี่เหลี่ยมผืนผ้ามุมมน 11"/>
          <p:cNvSpPr/>
          <p:nvPr/>
        </p:nvSpPr>
        <p:spPr>
          <a:xfrm>
            <a:off x="950580" y="1196949"/>
            <a:ext cx="5244353" cy="357019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3200" b="1" dirty="0">
                <a:solidFill>
                  <a:schemeClr val="accent2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ประเภทของการ</a:t>
            </a:r>
            <a:r>
              <a:rPr lang="th-TH" sz="3200" b="1" dirty="0" smtClean="0">
                <a:solidFill>
                  <a:schemeClr val="accent2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สื่อสาร</a:t>
            </a:r>
          </a:p>
          <a:p>
            <a:endParaRPr lang="th-TH" sz="3200" dirty="0">
              <a:solidFill>
                <a:schemeClr val="accent2">
                  <a:lumMod val="75000"/>
                </a:schemeClr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r>
              <a:rPr lang="th-TH" sz="3600" dirty="0" smtClean="0">
                <a:solidFill>
                  <a:schemeClr val="accent5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  <a:sym typeface="Wingdings 2" panose="05020102010507070707" pitchFamily="18" charset="2"/>
              </a:rPr>
              <a:t></a:t>
            </a:r>
            <a:r>
              <a:rPr lang="th-TH" sz="3600" dirty="0" smtClean="0">
                <a:solidFill>
                  <a:schemeClr val="accent5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การ</a:t>
            </a:r>
            <a:r>
              <a:rPr lang="th-TH" sz="3600" dirty="0">
                <a:solidFill>
                  <a:schemeClr val="accent5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สื่อสารโดยใช้คำพูด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/>
            </a:r>
            <a:b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</a:b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      (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Verbal communication)</a:t>
            </a:r>
            <a:endParaRPr lang="th-TH" sz="3600" dirty="0">
              <a:solidFill>
                <a:schemeClr val="accent2">
                  <a:lumMod val="50000"/>
                </a:schemeClr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r>
              <a:rPr lang="th-TH" sz="3600" dirty="0" smtClean="0">
                <a:solidFill>
                  <a:schemeClr val="accent5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  <a:sym typeface="Wingdings 2" panose="05020102010507070707" pitchFamily="18" charset="2"/>
              </a:rPr>
              <a:t></a:t>
            </a:r>
            <a:r>
              <a:rPr lang="th-TH" sz="3600" dirty="0" smtClean="0">
                <a:solidFill>
                  <a:schemeClr val="accent5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การ</a:t>
            </a:r>
            <a:r>
              <a:rPr lang="th-TH" sz="3600" dirty="0">
                <a:solidFill>
                  <a:schemeClr val="accent5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สื่อสารโดยไม่ใช้คำพูด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/>
            </a:r>
            <a:b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</a:b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      (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Nonverbal </a:t>
            </a:r>
            <a:r>
              <a:rPr lang="en-US" sz="3600" dirty="0" err="1">
                <a:solidFill>
                  <a:schemeClr val="accent2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communicaton</a:t>
            </a:r>
            <a:r>
              <a:rPr lang="en-US" sz="3600" dirty="0">
                <a:solidFill>
                  <a:schemeClr val="accent2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)</a:t>
            </a:r>
          </a:p>
        </p:txBody>
      </p:sp>
      <p:cxnSp>
        <p:nvCxnSpPr>
          <p:cNvPr id="17" name="ตัวเชื่อมต่อตรง 16"/>
          <p:cNvCxnSpPr/>
          <p:nvPr/>
        </p:nvCxnSpPr>
        <p:spPr>
          <a:xfrm>
            <a:off x="1048552" y="1777253"/>
            <a:ext cx="3511922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ตัวเชื่อมต่อตรง 18"/>
          <p:cNvCxnSpPr/>
          <p:nvPr/>
        </p:nvCxnSpPr>
        <p:spPr>
          <a:xfrm>
            <a:off x="6646049" y="3547142"/>
            <a:ext cx="400050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57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คำบรรยายภาพแบบสี่เหลี่ยมมุมมน 3"/>
          <p:cNvSpPr/>
          <p:nvPr/>
        </p:nvSpPr>
        <p:spPr>
          <a:xfrm>
            <a:off x="5788640" y="288472"/>
            <a:ext cx="5913503" cy="4243136"/>
          </a:xfrm>
          <a:prstGeom prst="wedgeRoundRectCallout">
            <a:avLst>
              <a:gd name="adj1" fmla="val -49571"/>
              <a:gd name="adj2" fmla="val 6718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sz="4000" b="1" dirty="0" smtClean="0">
              <a:solidFill>
                <a:schemeClr val="tx2">
                  <a:lumMod val="90000"/>
                  <a:lumOff val="10000"/>
                </a:schemeClr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r>
              <a:rPr lang="th-TH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เคล็ด</a:t>
            </a:r>
            <a:r>
              <a:rPr lang="th-TH" sz="4000" b="1" dirty="0">
                <a:solidFill>
                  <a:schemeClr val="tx2">
                    <a:lumMod val="90000"/>
                    <a:lumOff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ลับในการพูดคุยกับ</a:t>
            </a:r>
            <a:r>
              <a:rPr lang="th-TH" sz="4000" b="1" dirty="0" smtClean="0">
                <a:solidFill>
                  <a:schemeClr val="tx2">
                    <a:lumMod val="90000"/>
                    <a:lumOff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วัยรุ่น</a:t>
            </a:r>
          </a:p>
          <a:p>
            <a:endParaRPr lang="th-TH" sz="2400" dirty="0" smtClean="0">
              <a:solidFill>
                <a:schemeClr val="tx2">
                  <a:lumMod val="90000"/>
                  <a:lumOff val="10000"/>
                </a:schemeClr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600" dirty="0">
                <a:solidFill>
                  <a:schemeClr val="tx2">
                    <a:lumMod val="90000"/>
                    <a:lumOff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ใช้คำถามที่ไม่คุกคาม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600" dirty="0">
                <a:solidFill>
                  <a:schemeClr val="tx2">
                    <a:lumMod val="90000"/>
                    <a:lumOff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เป็นผู้ฟังที่ดี ฟังโดยไม่ตัดสิน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600" dirty="0">
                <a:solidFill>
                  <a:schemeClr val="tx2">
                    <a:lumMod val="90000"/>
                    <a:lumOff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ใช้คำถามปลายเปิด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600" dirty="0">
                <a:solidFill>
                  <a:schemeClr val="tx2">
                    <a:lumMod val="90000"/>
                    <a:lumOff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หลีกเลี่ยงคำถาม </a:t>
            </a:r>
            <a:r>
              <a:rPr lang="en-US" sz="3600" dirty="0">
                <a:solidFill>
                  <a:schemeClr val="tx2">
                    <a:lumMod val="90000"/>
                    <a:lumOff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“</a:t>
            </a:r>
            <a:r>
              <a:rPr lang="th-TH" sz="3600" dirty="0">
                <a:solidFill>
                  <a:schemeClr val="tx2">
                    <a:lumMod val="90000"/>
                    <a:lumOff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ทำไม</a:t>
            </a:r>
            <a:r>
              <a:rPr lang="en-US" sz="3600" dirty="0">
                <a:solidFill>
                  <a:schemeClr val="tx2">
                    <a:lumMod val="90000"/>
                    <a:lumOff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?”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th-TH" sz="3600" dirty="0">
                <a:solidFill>
                  <a:schemeClr val="tx2">
                    <a:lumMod val="90000"/>
                    <a:lumOff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สังเกตอารมณ์ของวัยรุ่นในขณะพูดคุย</a:t>
            </a:r>
            <a:endParaRPr lang="en-US" sz="3200" dirty="0">
              <a:solidFill>
                <a:schemeClr val="tx2">
                  <a:lumMod val="90000"/>
                  <a:lumOff val="10000"/>
                </a:schemeClr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 algn="ctr"/>
            <a:endParaRPr lang="en-US" sz="3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43"/>
          <a:stretch/>
        </p:blipFill>
        <p:spPr>
          <a:xfrm>
            <a:off x="153079" y="2671592"/>
            <a:ext cx="5872162" cy="418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5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รูปภาพ 7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93"/>
          <a:stretch/>
        </p:blipFill>
        <p:spPr>
          <a:xfrm>
            <a:off x="6373585" y="0"/>
            <a:ext cx="5431972" cy="6858000"/>
          </a:xfrm>
          <a:prstGeom prst="rect">
            <a:avLst/>
          </a:prstGeom>
        </p:spPr>
      </p:pic>
      <p:pic>
        <p:nvPicPr>
          <p:cNvPr id="7" name="รูปภาพ 6"/>
          <p:cNvPicPr>
            <a:picLocks noChangeAspect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555"/>
          <a:stretch/>
        </p:blipFill>
        <p:spPr>
          <a:xfrm>
            <a:off x="925286" y="0"/>
            <a:ext cx="5448299" cy="6858000"/>
          </a:xfrm>
          <a:prstGeom prst="rect">
            <a:avLst/>
          </a:prstGeom>
        </p:spPr>
      </p:pic>
      <p:sp>
        <p:nvSpPr>
          <p:cNvPr id="3" name="วงรี 2"/>
          <p:cNvSpPr/>
          <p:nvPr/>
        </p:nvSpPr>
        <p:spPr>
          <a:xfrm>
            <a:off x="3091543" y="277586"/>
            <a:ext cx="5377543" cy="31514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chemeClr val="accent5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การตอบสนองทางอารมณ์</a:t>
            </a:r>
            <a:r>
              <a:rPr lang="th-TH" sz="3200" b="1" dirty="0">
                <a:latin typeface="FreesiaUPC" panose="020B0604020202020204" pitchFamily="34" charset="-34"/>
                <a:cs typeface="FreesiaUPC" panose="020B0604020202020204" pitchFamily="34" charset="-34"/>
              </a:rPr>
              <a:t>อย่างเหมาะสมทั้งด้านคุณภาพและปริมาณ</a:t>
            </a:r>
            <a:endParaRPr lang="en-US" sz="3200" b="1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3091543" y="3516086"/>
            <a:ext cx="5377543" cy="315141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solidFill>
                  <a:schemeClr val="accent5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ความผูกพันทางอารมณ์</a:t>
            </a:r>
          </a:p>
          <a:p>
            <a:pPr algn="ctr"/>
            <a:r>
              <a:rPr lang="th-TH" sz="3200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อย่าง</a:t>
            </a:r>
            <a:r>
              <a:rPr lang="th-TH" sz="3200" b="1" dirty="0">
                <a:latin typeface="FreesiaUPC" panose="020B0604020202020204" pitchFamily="34" charset="-34"/>
                <a:cs typeface="FreesiaUPC" panose="020B0604020202020204" pitchFamily="34" charset="-34"/>
              </a:rPr>
              <a:t>มีความเข้าอกเข้าใจ</a:t>
            </a:r>
            <a:endParaRPr lang="en-US" sz="3200" b="1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19361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4400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การตอบสนองทางอารมณ์ที่เหมาะสมเกิดขึ้นได้เมื่อ...</a:t>
            </a:r>
            <a:endParaRPr lang="th-TH" sz="4400" b="1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4800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Sensitive – Empathy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800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Warm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800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Containment</a:t>
            </a:r>
          </a:p>
        </p:txBody>
      </p:sp>
    </p:spTree>
    <p:extLst>
      <p:ext uri="{BB962C8B-B14F-4D97-AF65-F5344CB8AC3E}">
        <p14:creationId xmlns:p14="http://schemas.microsoft.com/office/powerpoint/2010/main" val="122628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4838879" cy="891244"/>
          </a:xfrm>
          <a:solidFill>
            <a:schemeClr val="accent5">
              <a:lumMod val="75000"/>
            </a:schemeClr>
          </a:solidFill>
        </p:spPr>
        <p:txBody>
          <a:bodyPr/>
          <a:lstStyle/>
          <a:p>
            <a:r>
              <a:rPr lang="th-TH" b="1" dirty="0" smtClean="0">
                <a:solidFill>
                  <a:schemeClr val="bg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การควบคุมพฤติกรรม</a:t>
            </a:r>
            <a:endParaRPr lang="en-US" b="1" dirty="0">
              <a:solidFill>
                <a:schemeClr val="bg1"/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36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ระเบียบวินัย </a:t>
            </a:r>
          </a:p>
          <a:p>
            <a:r>
              <a:rPr lang="th-TH" sz="36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พฤติกรรมที่อาจเป็นอันตรายต่อร่างกายหรือทรัพย์สิน</a:t>
            </a:r>
          </a:p>
          <a:p>
            <a:r>
              <a:rPr lang="th-TH" sz="36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กระบวนการเรียนรู้ต่อผลของพฤติกรรมที่ไม่เหมาะสม</a:t>
            </a:r>
          </a:p>
          <a:p>
            <a:endParaRPr lang="en-US" sz="360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4" name="หัวใจ 3"/>
          <p:cNvSpPr/>
          <p:nvPr/>
        </p:nvSpPr>
        <p:spPr>
          <a:xfrm>
            <a:off x="8692244" y="3940629"/>
            <a:ext cx="2901043" cy="2438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ยืดหยุ่น</a:t>
            </a:r>
          </a:p>
          <a:p>
            <a:pPr algn="ctr"/>
            <a:r>
              <a:rPr lang="th-TH" sz="3600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เชิงบวก</a:t>
            </a:r>
            <a:endParaRPr lang="en-US" sz="3600" b="1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23598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86" r="2455"/>
          <a:stretch/>
        </p:blipFill>
        <p:spPr>
          <a:xfrm>
            <a:off x="-162320" y="1"/>
            <a:ext cx="123493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162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87183" y="2731618"/>
            <a:ext cx="10515600" cy="1325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0" kern="1200" cap="all" spc="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7200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ปัญหาการดูแลนักเรียนวัยรุ่น</a:t>
            </a:r>
            <a:endParaRPr lang="th-TH" sz="7200" b="1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8554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609044" y="1864261"/>
            <a:ext cx="1970468" cy="13651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ครู</a:t>
            </a:r>
            <a:endParaRPr lang="th-TH" sz="4400" b="1" dirty="0">
              <a:solidFill>
                <a:schemeClr val="tx1"/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5" name="Oval 4"/>
          <p:cNvSpPr/>
          <p:nvPr/>
        </p:nvSpPr>
        <p:spPr>
          <a:xfrm>
            <a:off x="6951908" y="1104408"/>
            <a:ext cx="2029496" cy="14424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พ่อแม่</a:t>
            </a:r>
            <a:endParaRPr lang="th-TH" sz="4000" b="1" dirty="0">
              <a:solidFill>
                <a:schemeClr val="tx1"/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6" name="Oval 5"/>
          <p:cNvSpPr/>
          <p:nvPr/>
        </p:nvSpPr>
        <p:spPr>
          <a:xfrm>
            <a:off x="5007735" y="4327301"/>
            <a:ext cx="2176529" cy="135228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b="1" dirty="0" smtClean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หมอ</a:t>
            </a:r>
            <a:endParaRPr lang="th-TH" sz="4400" b="1" dirty="0">
              <a:solidFill>
                <a:schemeClr val="tx1"/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05408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h-TH" sz="7200" b="1" dirty="0"/>
              <a:t>ปัญหาการดูแลนักเรียนวัยรุ่น</a:t>
            </a:r>
            <a:br>
              <a:rPr lang="th-TH" sz="7200" b="1" dirty="0"/>
            </a:br>
            <a:endParaRPr lang="th-TH" sz="7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1678" y="5802086"/>
            <a:ext cx="10178322" cy="77506"/>
          </a:xfrm>
        </p:spPr>
        <p:txBody>
          <a:bodyPr>
            <a:normAutofit fontScale="25000" lnSpcReduction="20000"/>
          </a:bodyPr>
          <a:lstStyle/>
          <a:p>
            <a:endParaRPr lang="th-TH" dirty="0"/>
          </a:p>
        </p:txBody>
      </p:sp>
      <p:sp>
        <p:nvSpPr>
          <p:cNvPr id="4" name="Oval 3"/>
          <p:cNvSpPr/>
          <p:nvPr/>
        </p:nvSpPr>
        <p:spPr>
          <a:xfrm>
            <a:off x="3799114" y="2427512"/>
            <a:ext cx="5040086" cy="1926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5400" b="1" dirty="0">
                <a:solidFill>
                  <a:schemeClr val="tx1"/>
                </a:solidFill>
              </a:rPr>
              <a:t>อะไรคือปัญหา</a:t>
            </a:r>
          </a:p>
        </p:txBody>
      </p:sp>
    </p:spTree>
    <p:extLst>
      <p:ext uri="{BB962C8B-B14F-4D97-AF65-F5344CB8AC3E}">
        <p14:creationId xmlns:p14="http://schemas.microsoft.com/office/powerpoint/2010/main" val="220828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h-TH" sz="7300" b="1" dirty="0">
                <a:solidFill>
                  <a:schemeClr val="tx1"/>
                </a:solidFill>
              </a:rPr>
              <a:t>ปัญหาการดูแลนักเรียนวัยรุ่น</a:t>
            </a:r>
            <a:r>
              <a:rPr lang="th-TH" dirty="0"/>
              <a:t/>
            </a:r>
            <a:br>
              <a:rPr lang="th-TH" dirty="0"/>
            </a:br>
            <a:endParaRPr lang="th-TH" dirty="0"/>
          </a:p>
        </p:txBody>
      </p:sp>
      <p:sp>
        <p:nvSpPr>
          <p:cNvPr id="4" name="Oval 3"/>
          <p:cNvSpPr/>
          <p:nvPr/>
        </p:nvSpPr>
        <p:spPr>
          <a:xfrm>
            <a:off x="2383972" y="1733549"/>
            <a:ext cx="3592286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solidFill>
                  <a:schemeClr val="tx1"/>
                </a:solidFill>
              </a:rPr>
              <a:t>เด็ก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400800" y="2422071"/>
            <a:ext cx="4005943" cy="18233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solidFill>
                  <a:schemeClr val="tx1"/>
                </a:solidFill>
              </a:rPr>
              <a:t>คนแวดล้อมเด็ก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50028" y="3897086"/>
            <a:ext cx="4169229" cy="18941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solidFill>
                  <a:schemeClr val="tx1"/>
                </a:solidFill>
              </a:rPr>
              <a:t>บริบท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15886" y="1221920"/>
            <a:ext cx="4528457" cy="26561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b="1" dirty="0" smtClean="0">
              <a:solidFill>
                <a:schemeClr val="tx1"/>
              </a:solidFill>
            </a:endParaRPr>
          </a:p>
          <a:p>
            <a:r>
              <a:rPr lang="th-TH" b="1" dirty="0" smtClean="0">
                <a:solidFill>
                  <a:schemeClr val="tx1"/>
                </a:solidFill>
              </a:rPr>
              <a:t>-ปัญหาอารมณ์และพฤติกรรม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-ปัญหาบุคลิกภาพ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-ปัญหาด้านสติปัญญา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-ปัญหาด้านพัฒนาการ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-ปัญหาสุขภาพอื่น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-ปัญหาจากการเปลี่ยนแปลงตามวัย</a:t>
            </a:r>
          </a:p>
          <a:p>
            <a:pPr algn="ctr"/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119257" y="2424789"/>
            <a:ext cx="3635830" cy="20927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 smtClean="0">
                <a:solidFill>
                  <a:schemeClr val="tx1"/>
                </a:solidFill>
              </a:rPr>
              <a:t>-</a:t>
            </a:r>
          </a:p>
          <a:p>
            <a:endParaRPr lang="th-TH" b="1" dirty="0" smtClean="0">
              <a:solidFill>
                <a:schemeClr val="tx1"/>
              </a:solidFill>
            </a:endParaRPr>
          </a:p>
          <a:p>
            <a:r>
              <a:rPr lang="th-TH" b="1" dirty="0">
                <a:solidFill>
                  <a:schemeClr val="tx1"/>
                </a:solidFill>
              </a:rPr>
              <a:t>-</a:t>
            </a:r>
            <a:r>
              <a:rPr lang="th-TH" b="1" dirty="0" smtClean="0">
                <a:solidFill>
                  <a:schemeClr val="tx1"/>
                </a:solidFill>
              </a:rPr>
              <a:t>ครอบครัว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-เพื่อน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-แฟน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-ครู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-บุคคลอื่นที่มีอิทธิพลกับเด็ก</a:t>
            </a:r>
          </a:p>
          <a:p>
            <a:endParaRPr lang="th-TH" b="1" dirty="0" smtClean="0">
              <a:solidFill>
                <a:schemeClr val="tx1"/>
              </a:solidFill>
            </a:endParaRPr>
          </a:p>
          <a:p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612570" y="3897086"/>
            <a:ext cx="4844143" cy="259079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b="1" dirty="0" smtClean="0">
              <a:solidFill>
                <a:schemeClr val="tx1"/>
              </a:solidFill>
            </a:endParaRPr>
          </a:p>
          <a:p>
            <a:r>
              <a:rPr lang="th-TH" b="1" dirty="0" smtClean="0">
                <a:solidFill>
                  <a:schemeClr val="tx1"/>
                </a:solidFill>
              </a:rPr>
              <a:t>-สภาพแวดล้อมของที่อยู่อาศัย</a:t>
            </a:r>
            <a:endParaRPr lang="th-TH" b="1" dirty="0">
              <a:solidFill>
                <a:schemeClr val="tx1"/>
              </a:solidFill>
            </a:endParaRPr>
          </a:p>
          <a:p>
            <a:r>
              <a:rPr lang="th-TH" b="1" dirty="0">
                <a:solidFill>
                  <a:schemeClr val="tx1"/>
                </a:solidFill>
              </a:rPr>
              <a:t>-สภาพแวดล้อม</a:t>
            </a:r>
            <a:r>
              <a:rPr lang="th-TH" b="1" dirty="0" smtClean="0">
                <a:solidFill>
                  <a:schemeClr val="tx1"/>
                </a:solidFill>
              </a:rPr>
              <a:t>ของที่เรียนพิเศษ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-การเดินทาง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-การใช้เวลาขณะรอผู้ปกครองมารับ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ฯลฯ</a:t>
            </a:r>
            <a:endParaRPr lang="th-TH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70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rgbClr val="CCEC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วงรี 4"/>
          <p:cNvSpPr/>
          <p:nvPr/>
        </p:nvSpPr>
        <p:spPr>
          <a:xfrm>
            <a:off x="99328" y="1326478"/>
            <a:ext cx="4459223" cy="4191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38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วัยรุ่น</a:t>
            </a:r>
            <a:endParaRPr lang="en-US" sz="13800" b="1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484594" y="1795182"/>
            <a:ext cx="7707406" cy="1084531"/>
          </a:xfrm>
          <a:prstGeom prst="rect">
            <a:avLst/>
          </a:prstGeom>
          <a:solidFill>
            <a:srgbClr val="FFD1E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h-TH" sz="4000" b="1" dirty="0">
                <a:solidFill>
                  <a:schemeClr val="accent1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ช่วงวัยระหว่างการเปลี่ยนแปลงจากเด็กไปสู่ผู้ใหญ่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5042646" y="2879713"/>
            <a:ext cx="7149353" cy="1084531"/>
          </a:xfrm>
          <a:prstGeom prst="rect">
            <a:avLst/>
          </a:prstGeom>
          <a:solidFill>
            <a:srgbClr val="E7FFB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h-TH" sz="4000" b="1" dirty="0">
                <a:solidFill>
                  <a:schemeClr val="accent1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มีพัฒนาการและการเปลี่ยนแปลงอย่างรวดเร็ว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4659405" y="3964244"/>
            <a:ext cx="7532595" cy="1096378"/>
          </a:xfrm>
          <a:prstGeom prst="rect">
            <a:avLst/>
          </a:prstGeom>
          <a:solidFill>
            <a:srgbClr val="E4C9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th-TH" sz="4000" b="1" dirty="0">
                <a:solidFill>
                  <a:schemeClr val="accent1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การเติบโตของ</a:t>
            </a:r>
            <a:r>
              <a:rPr lang="th-TH" sz="4000" b="1" dirty="0" smtClean="0">
                <a:solidFill>
                  <a:schemeClr val="accent1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ร่างกาย</a:t>
            </a:r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  <a:sym typeface="Wingdings" panose="05000000000000000000" pitchFamily="2" charset="2"/>
              </a:rPr>
              <a:t></a:t>
            </a:r>
            <a:r>
              <a:rPr lang="th-TH" sz="4000" b="1" dirty="0" smtClean="0">
                <a:solidFill>
                  <a:schemeClr val="accent1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การ</a:t>
            </a:r>
            <a:r>
              <a:rPr lang="th-TH" sz="4000" b="1" dirty="0">
                <a:solidFill>
                  <a:schemeClr val="accent1">
                    <a:lumMod val="75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เติบโตทางจิตสังคม</a:t>
            </a:r>
          </a:p>
        </p:txBody>
      </p:sp>
    </p:spTree>
    <p:extLst>
      <p:ext uri="{BB962C8B-B14F-4D97-AF65-F5344CB8AC3E}">
        <p14:creationId xmlns:p14="http://schemas.microsoft.com/office/powerpoint/2010/main" val="4257177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13050" y="500689"/>
            <a:ext cx="8583232" cy="10947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5400" dirty="0" smtClean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 algn="ctr"/>
            <a:r>
              <a:rPr lang="th-TH" sz="5400" b="1" dirty="0" smtClean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นักเรียน</a:t>
            </a:r>
            <a:r>
              <a:rPr lang="th-TH" sz="5400" b="1" dirty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มี</a:t>
            </a:r>
            <a:r>
              <a:rPr lang="th-TH" sz="5400" b="1" dirty="0" smtClean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แฟน-การ</a:t>
            </a:r>
            <a:r>
              <a:rPr lang="th-TH" sz="5400" b="1" dirty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เรียนตกลง</a:t>
            </a:r>
            <a:br>
              <a:rPr lang="th-TH" sz="5400" b="1" dirty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</a:br>
            <a:endParaRPr lang="th-TH" sz="5400" b="1" dirty="0">
              <a:solidFill>
                <a:schemeClr val="bg2">
                  <a:lumMod val="10000"/>
                </a:schemeClr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7" name="Oval 6"/>
          <p:cNvSpPr/>
          <p:nvPr/>
        </p:nvSpPr>
        <p:spPr>
          <a:xfrm>
            <a:off x="3643658" y="2498908"/>
            <a:ext cx="5122016" cy="25037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b="1" dirty="0" smtClean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อะไรคือปัญหา</a:t>
            </a:r>
            <a:endParaRPr lang="th-TH" sz="6000" b="1" dirty="0">
              <a:solidFill>
                <a:schemeClr val="tx1"/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11225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h-TH" b="1" dirty="0">
                <a:solidFill>
                  <a:schemeClr val="tx1"/>
                </a:solidFill>
              </a:rPr>
              <a:t>นักเรียนมีแฟน-การเรียนตกลง</a:t>
            </a:r>
            <a:br>
              <a:rPr lang="th-TH" b="1" dirty="0">
                <a:solidFill>
                  <a:schemeClr val="tx1"/>
                </a:solidFill>
              </a:rPr>
            </a:br>
            <a:r>
              <a:rPr lang="th-TH" b="1" dirty="0">
                <a:solidFill>
                  <a:schemeClr val="tx1"/>
                </a:solidFill>
              </a:rPr>
              <a:t/>
            </a:r>
            <a:br>
              <a:rPr lang="th-TH" b="1" dirty="0">
                <a:solidFill>
                  <a:schemeClr val="tx1"/>
                </a:solidFill>
              </a:rPr>
            </a:b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796142" y="1534884"/>
            <a:ext cx="3505201" cy="1034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solidFill>
                  <a:schemeClr val="tx1"/>
                </a:solidFill>
              </a:rPr>
              <a:t>เด็ก</a:t>
            </a:r>
            <a:endParaRPr lang="th-TH" sz="40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4354285" y="2743196"/>
            <a:ext cx="3505201" cy="1034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solidFill>
                  <a:schemeClr val="tx1"/>
                </a:solidFill>
              </a:rPr>
              <a:t>คนแวดล้อมเด็ก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7075713" y="4136569"/>
            <a:ext cx="3505201" cy="10341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solidFill>
                  <a:schemeClr val="tx1"/>
                </a:solidFill>
              </a:rPr>
              <a:t>บริบท</a:t>
            </a:r>
            <a:endParaRPr lang="th-TH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35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640621" y="1956723"/>
            <a:ext cx="2633270" cy="1081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Role</a:t>
            </a:r>
            <a:r>
              <a:rPr lang="en-US" sz="4400" dirty="0" smtClean="0">
                <a:solidFill>
                  <a:srgbClr val="FF00FF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endParaRPr lang="th-TH" sz="4400" dirty="0">
              <a:solidFill>
                <a:srgbClr val="FF00FF"/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5" name="Oval 4"/>
          <p:cNvSpPr/>
          <p:nvPr/>
        </p:nvSpPr>
        <p:spPr>
          <a:xfrm>
            <a:off x="4863096" y="3003219"/>
            <a:ext cx="2683139" cy="1030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Boundary </a:t>
            </a:r>
            <a:endParaRPr lang="th-TH" sz="4400" b="1" dirty="0">
              <a:solidFill>
                <a:schemeClr val="tx1"/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7" name="Right Arrow 6"/>
          <p:cNvSpPr/>
          <p:nvPr/>
        </p:nvSpPr>
        <p:spPr>
          <a:xfrm>
            <a:off x="2492599" y="4227446"/>
            <a:ext cx="2884867" cy="14166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Focus</a:t>
            </a:r>
            <a:r>
              <a:rPr lang="en-US" sz="44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endParaRPr lang="th-TH" sz="440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31865" y="4597758"/>
            <a:ext cx="3850783" cy="8757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5400" dirty="0" smtClean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 algn="ctr"/>
            <a:r>
              <a:rPr lang="th-TH" sz="5400" b="1" dirty="0" smtClean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การ</a:t>
            </a:r>
            <a:r>
              <a:rPr lang="th-TH" sz="5400" b="1" dirty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เรียนตกลง</a:t>
            </a:r>
            <a:br>
              <a:rPr lang="th-TH" sz="5400" b="1" dirty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</a:br>
            <a:endParaRPr lang="th-TH" sz="5400" b="1" dirty="0">
              <a:solidFill>
                <a:schemeClr val="tx1"/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13050" y="500689"/>
            <a:ext cx="8583232" cy="10947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sz="5400" dirty="0" smtClean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 algn="ctr"/>
            <a:r>
              <a:rPr lang="th-TH" sz="5400" b="1" dirty="0" smtClean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นักเรียน</a:t>
            </a:r>
            <a:r>
              <a:rPr lang="th-TH" sz="5400" b="1" dirty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มี</a:t>
            </a:r>
            <a:r>
              <a:rPr lang="th-TH" sz="5400" b="1" dirty="0" smtClean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แฟน</a:t>
            </a:r>
            <a:r>
              <a:rPr lang="th-TH" sz="5400" b="1" dirty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-</a:t>
            </a:r>
            <a:r>
              <a:rPr lang="th-TH" sz="5400" b="1" dirty="0" smtClean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การ</a:t>
            </a:r>
            <a:r>
              <a:rPr lang="th-TH" sz="5400" b="1" dirty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เรียนตกลง</a:t>
            </a:r>
            <a:br>
              <a:rPr lang="th-TH" sz="5400" b="1" dirty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</a:br>
            <a:endParaRPr lang="th-TH" sz="5400" b="1" dirty="0">
              <a:solidFill>
                <a:schemeClr val="bg2">
                  <a:lumMod val="10000"/>
                </a:schemeClr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10" name="Oval 9"/>
          <p:cNvSpPr/>
          <p:nvPr/>
        </p:nvSpPr>
        <p:spPr>
          <a:xfrm>
            <a:off x="1469878" y="1892723"/>
            <a:ext cx="3222171" cy="11104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Development </a:t>
            </a:r>
            <a:endParaRPr lang="th-TH" sz="4400" b="1" dirty="0">
              <a:solidFill>
                <a:schemeClr val="tx1"/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7640621" y="5644122"/>
            <a:ext cx="2633270" cy="865535"/>
          </a:xfrm>
          <a:prstGeom prst="roundRect">
            <a:avLst/>
          </a:prstGeom>
          <a:solidFill>
            <a:srgbClr val="FFC5D8"/>
          </a:solidFill>
          <a:ln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b="1" dirty="0" smtClean="0">
              <a:solidFill>
                <a:schemeClr val="tx1"/>
              </a:solidFill>
            </a:endParaRP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Study habit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088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8" grpId="0" animBg="1"/>
      <p:bldP spid="10" grpId="0" animBg="1"/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h-TH" sz="6700" b="1" dirty="0">
                <a:solidFill>
                  <a:schemeClr val="tx1"/>
                </a:solidFill>
              </a:rPr>
              <a:t>เด็กขโมยเงินพ่อแม่</a:t>
            </a:r>
            <a:r>
              <a:rPr lang="th-TH" dirty="0"/>
              <a:t/>
            </a:r>
            <a:br>
              <a:rPr lang="th-TH" dirty="0"/>
            </a:br>
            <a:endParaRPr lang="th-TH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894" y="2605496"/>
            <a:ext cx="5133277" cy="2517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21" y="1719263"/>
            <a:ext cx="35179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2021" y="3436711"/>
            <a:ext cx="3517900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8221" y="5113110"/>
            <a:ext cx="3517900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809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734873" y="308947"/>
            <a:ext cx="4971245" cy="143791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5400" b="1" dirty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เด็กขโมยเงินพ่อแม่</a:t>
            </a:r>
          </a:p>
        </p:txBody>
      </p:sp>
      <p:sp>
        <p:nvSpPr>
          <p:cNvPr id="7" name="Oval 6"/>
          <p:cNvSpPr/>
          <p:nvPr/>
        </p:nvSpPr>
        <p:spPr>
          <a:xfrm>
            <a:off x="7159885" y="2511379"/>
            <a:ext cx="2683139" cy="1030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Boundary</a:t>
            </a:r>
            <a:r>
              <a:rPr lang="en-US" sz="4400" b="1" dirty="0" smtClean="0">
                <a:solidFill>
                  <a:srgbClr val="FF00FF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endParaRPr lang="th-TH" sz="4400" b="1" dirty="0">
              <a:solidFill>
                <a:srgbClr val="FF00FF"/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9" name="Oval 8"/>
          <p:cNvSpPr/>
          <p:nvPr/>
        </p:nvSpPr>
        <p:spPr>
          <a:xfrm>
            <a:off x="2472744" y="2459865"/>
            <a:ext cx="2021983" cy="1081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Role </a:t>
            </a:r>
            <a:endParaRPr lang="th-TH" sz="4400" b="1" dirty="0">
              <a:solidFill>
                <a:schemeClr val="tx1"/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6826875" y="4091384"/>
            <a:ext cx="3758486" cy="1654629"/>
          </a:xfrm>
          <a:prstGeom prst="roundRect">
            <a:avLst/>
          </a:prstGeom>
          <a:solidFill>
            <a:srgbClr val="FFC5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b="1" dirty="0" smtClean="0">
                <a:solidFill>
                  <a:schemeClr val="tx1"/>
                </a:solidFill>
              </a:rPr>
              <a:t>ปัญหาที่แท้จริง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2492599" y="4091384"/>
            <a:ext cx="2884867" cy="14166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Focus</a:t>
            </a:r>
            <a:r>
              <a:rPr lang="en-US" sz="44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endParaRPr lang="th-TH" sz="440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2998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3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>
            <a:noAutofit/>
          </a:bodyPr>
          <a:lstStyle/>
          <a:p>
            <a:pPr algn="ctr"/>
            <a:r>
              <a:rPr lang="th-TH" sz="4000" b="1" dirty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เด็กที่มีปัญหาทางจิตเวช แต่พ่อแม่ไม่ยอมพาไปรักษา ทำให้คุณครูต้องเพิ่มการดูแลจนมีผลกระทบกับการดูแลเด็กคน</a:t>
            </a:r>
            <a:r>
              <a:rPr lang="th-TH" sz="4000" b="1" dirty="0" smtClean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อื่น</a:t>
            </a:r>
            <a:endParaRPr lang="th-TH" sz="4000" b="1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894" y="2605496"/>
            <a:ext cx="5133277" cy="2517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992" y="2274434"/>
            <a:ext cx="35179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5193" y="3872139"/>
            <a:ext cx="3517900" cy="107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821" y="5374367"/>
            <a:ext cx="3387272" cy="103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071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14400" y="261257"/>
            <a:ext cx="10515600" cy="1594758"/>
          </a:xfrm>
          <a:noFill/>
        </p:spPr>
        <p:txBody>
          <a:bodyPr anchor="ctr">
            <a:noAutofit/>
          </a:bodyPr>
          <a:lstStyle/>
          <a:p>
            <a:pPr algn="ctr"/>
            <a:r>
              <a:rPr lang="th-TH" sz="4000" b="1" dirty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เด็กที่มีปัญหาทางจิตเวช แต่พ่อแม่ไม่ยอมพาไปรักษา ทำให้คุณครูต้องเพิ่มการดูแลจนมีผลกระทบกับการดูแลเด็กคน</a:t>
            </a:r>
            <a:r>
              <a:rPr lang="th-TH" sz="4000" b="1" dirty="0" smtClean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อื่น</a:t>
            </a:r>
            <a:endParaRPr lang="th-TH" sz="4000" b="1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8" name="Oval 7"/>
          <p:cNvSpPr/>
          <p:nvPr/>
        </p:nvSpPr>
        <p:spPr>
          <a:xfrm>
            <a:off x="2211487" y="2665703"/>
            <a:ext cx="2021983" cy="1081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Role</a:t>
            </a:r>
            <a:r>
              <a:rPr lang="en-US" sz="4400" dirty="0" smtClean="0">
                <a:solidFill>
                  <a:srgbClr val="FF00FF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endParaRPr lang="th-TH" sz="4400" dirty="0">
              <a:solidFill>
                <a:srgbClr val="FF00FF"/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9" name="Oval 8"/>
          <p:cNvSpPr/>
          <p:nvPr/>
        </p:nvSpPr>
        <p:spPr>
          <a:xfrm>
            <a:off x="8196655" y="2562127"/>
            <a:ext cx="2683139" cy="1030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Boundary</a:t>
            </a:r>
            <a:r>
              <a:rPr lang="en-US" sz="4400" b="1" dirty="0" smtClean="0">
                <a:solidFill>
                  <a:srgbClr val="FF00FF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endParaRPr lang="th-TH" sz="4400" b="1" dirty="0">
              <a:solidFill>
                <a:srgbClr val="FF00FF"/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606" y="1963152"/>
            <a:ext cx="1981200" cy="137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8431" y="3063677"/>
            <a:ext cx="2195513" cy="136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2507" y="2290203"/>
            <a:ext cx="2043113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456" y="4540024"/>
            <a:ext cx="290195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5867399" y="4147457"/>
            <a:ext cx="5758543" cy="2264229"/>
          </a:xfrm>
          <a:prstGeom prst="roundRect">
            <a:avLst/>
          </a:prstGeom>
          <a:solidFill>
            <a:srgbClr val="FFC5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dirty="0">
                <a:solidFill>
                  <a:schemeClr val="tx1"/>
                </a:solidFill>
              </a:rPr>
              <a:t>-</a:t>
            </a:r>
            <a:r>
              <a:rPr lang="th-TH" b="1" dirty="0" smtClean="0">
                <a:solidFill>
                  <a:schemeClr val="tx1"/>
                </a:solidFill>
              </a:rPr>
              <a:t>ผลกระทบที่เกิดกับเด็กและคนอื่น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-ประโยชน์ที่ได้หากรับการรักษา</a:t>
            </a:r>
          </a:p>
          <a:p>
            <a:r>
              <a:rPr lang="th-TH" b="1" dirty="0" smtClean="0">
                <a:solidFill>
                  <a:schemeClr val="tx1"/>
                </a:solidFill>
              </a:rPr>
              <a:t>-ครูสามารถดูแลเด็กนักเรียนทุกคนได้เต็มศักยภาพ</a:t>
            </a:r>
            <a:endParaRPr lang="th-TH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48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/>
            </a:r>
            <a:br>
              <a:rPr lang="th-TH" dirty="0" smtClean="0"/>
            </a:br>
            <a:endParaRPr lang="th-TH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1312" y="2085068"/>
            <a:ext cx="9120187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088" y="591231"/>
            <a:ext cx="10180637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389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 anchor="ctr"/>
          <a:lstStyle/>
          <a:p>
            <a:pPr algn="ctr"/>
            <a:r>
              <a:rPr lang="th-TH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 เด็ก</a:t>
            </a:r>
            <a:r>
              <a:rPr lang="th-TH" b="1" dirty="0">
                <a:latin typeface="FreesiaUPC" panose="020B0604020202020204" pitchFamily="34" charset="-34"/>
                <a:cs typeface="FreesiaUPC" panose="020B0604020202020204" pitchFamily="34" charset="-34"/>
              </a:rPr>
              <a:t>ไม่มาโรงเรียนคุณครูต้องไปตามที่บ้าน</a:t>
            </a:r>
          </a:p>
        </p:txBody>
      </p:sp>
      <p:sp>
        <p:nvSpPr>
          <p:cNvPr id="7" name="Oval 6"/>
          <p:cNvSpPr/>
          <p:nvPr/>
        </p:nvSpPr>
        <p:spPr>
          <a:xfrm>
            <a:off x="6324600" y="2537767"/>
            <a:ext cx="2683139" cy="10303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Boundary</a:t>
            </a:r>
            <a:r>
              <a:rPr lang="en-US" sz="4400" b="1" dirty="0" smtClean="0">
                <a:solidFill>
                  <a:srgbClr val="FF00FF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endParaRPr lang="th-TH" sz="4400" b="1" dirty="0">
              <a:solidFill>
                <a:srgbClr val="FF00FF"/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8" name="Oval 7"/>
          <p:cNvSpPr/>
          <p:nvPr/>
        </p:nvSpPr>
        <p:spPr>
          <a:xfrm>
            <a:off x="2222370" y="2385368"/>
            <a:ext cx="2021983" cy="10818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Role</a:t>
            </a:r>
            <a:r>
              <a:rPr lang="en-US" sz="4400" dirty="0" smtClean="0">
                <a:solidFill>
                  <a:srgbClr val="FF00FF"/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 </a:t>
            </a:r>
            <a:endParaRPr lang="th-TH" sz="4400" dirty="0">
              <a:solidFill>
                <a:srgbClr val="FF00FF"/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225" y="4266520"/>
            <a:ext cx="290195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5508171" y="3928382"/>
            <a:ext cx="6193972" cy="2133600"/>
          </a:xfrm>
          <a:prstGeom prst="roundRect">
            <a:avLst/>
          </a:prstGeom>
          <a:solidFill>
            <a:srgbClr val="FFC5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600" b="1" dirty="0" smtClean="0">
                <a:solidFill>
                  <a:schemeClr val="tx1"/>
                </a:solidFill>
              </a:rPr>
              <a:t>-ปัญหาที่แท้จริง</a:t>
            </a:r>
          </a:p>
          <a:p>
            <a:r>
              <a:rPr lang="th-TH" sz="3600" b="1" dirty="0" smtClean="0">
                <a:solidFill>
                  <a:schemeClr val="tx1"/>
                </a:solidFill>
              </a:rPr>
              <a:t>-ครูทำงานร่วมกับพ่อแม่</a:t>
            </a:r>
            <a:r>
              <a:rPr lang="en-US" sz="3600" b="1" dirty="0" smtClean="0">
                <a:solidFill>
                  <a:schemeClr val="tx1"/>
                </a:solidFill>
              </a:rPr>
              <a:t>(</a:t>
            </a:r>
            <a:r>
              <a:rPr lang="th-TH" sz="3600" b="1" dirty="0" smtClean="0">
                <a:solidFill>
                  <a:schemeClr val="tx1"/>
                </a:solidFill>
              </a:rPr>
              <a:t>ครู-หมอ-พ่อแม่</a:t>
            </a:r>
            <a:r>
              <a:rPr lang="en-US" sz="3600" b="1" dirty="0" smtClean="0">
                <a:solidFill>
                  <a:schemeClr val="tx1"/>
                </a:solidFill>
              </a:rPr>
              <a:t>)</a:t>
            </a:r>
            <a:endParaRPr lang="th-TH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060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83110" y="1045592"/>
            <a:ext cx="6478074" cy="1970468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chemeClr val="tx1"/>
                </a:solidFill>
              </a:rPr>
              <a:t>Refer to </a:t>
            </a:r>
            <a:r>
              <a:rPr lang="en-US" sz="4400" b="1" dirty="0" smtClean="0">
                <a:solidFill>
                  <a:schemeClr val="tx1"/>
                </a:solidFill>
              </a:rPr>
              <a:t>Specialist</a:t>
            </a:r>
            <a:endParaRPr lang="th-TH" sz="4400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779795" y="3214302"/>
            <a:ext cx="4868214" cy="2150772"/>
          </a:xfrm>
          <a:prstGeom prst="ellipse">
            <a:avLst/>
          </a:prstGeom>
          <a:solidFill>
            <a:srgbClr val="FFC5D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bg2">
                    <a:lumMod val="10000"/>
                  </a:schemeClr>
                </a:solidFill>
              </a:rPr>
              <a:t>When?</a:t>
            </a:r>
            <a:endParaRPr lang="th-TH" sz="48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82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197429" y="484759"/>
            <a:ext cx="10178322" cy="1492132"/>
          </a:xfrm>
        </p:spPr>
        <p:txBody>
          <a:bodyPr>
            <a:normAutofit/>
          </a:bodyPr>
          <a:lstStyle/>
          <a:p>
            <a:r>
              <a:rPr lang="th-TH" sz="5400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ธรรมชาติของวัยรุ่น</a:t>
            </a:r>
            <a:endParaRPr lang="en-US" sz="5400" b="1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00842" y="1488168"/>
            <a:ext cx="6308271" cy="4351338"/>
          </a:xfrm>
        </p:spPr>
        <p:txBody>
          <a:bodyPr>
            <a:noAutofit/>
          </a:bodyPr>
          <a:lstStyle/>
          <a:p>
            <a:r>
              <a:rPr lang="th-TH" sz="40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ค้นหาตัวตนของตัวเอง</a:t>
            </a:r>
          </a:p>
          <a:p>
            <a:r>
              <a:rPr lang="th-TH" sz="40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ต้องการอิสระมากขึ้น</a:t>
            </a:r>
          </a:p>
          <a:p>
            <a:r>
              <a:rPr lang="th-TH" sz="40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อารมณ์เปลี่ยนแปลงง่าย</a:t>
            </a:r>
          </a:p>
          <a:p>
            <a:r>
              <a:rPr lang="th-TH" sz="40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เพื่อนเริ่มเข้ามาเป็นอีกคนสำคัญ</a:t>
            </a:r>
          </a:p>
          <a:p>
            <a:r>
              <a:rPr lang="th-TH" sz="40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เริ่มสนใจในความสัมพันธ์เชิงผูกพันใกล้ชิด</a:t>
            </a:r>
          </a:p>
          <a:p>
            <a:r>
              <a:rPr lang="th-TH" sz="40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ชอบความท้าทาย</a:t>
            </a:r>
          </a:p>
          <a:p>
            <a:endParaRPr lang="en-US" sz="400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9524" y="2221820"/>
            <a:ext cx="3810000" cy="368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39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5-Point Star 4"/>
          <p:cNvSpPr/>
          <p:nvPr/>
        </p:nvSpPr>
        <p:spPr>
          <a:xfrm>
            <a:off x="762000" y="617310"/>
            <a:ext cx="4597758" cy="3193961"/>
          </a:xfrm>
          <a:prstGeom prst="star5">
            <a:avLst/>
          </a:prstGeom>
          <a:solidFill>
            <a:srgbClr val="FF3399"/>
          </a:solidFill>
          <a:ln>
            <a:solidFill>
              <a:srgbClr val="99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atin typeface="FreesiaUPC" panose="020B0604020202020204" pitchFamily="34" charset="-34"/>
                <a:cs typeface="FreesiaUPC" panose="020B0604020202020204" pitchFamily="34" charset="-34"/>
              </a:rPr>
              <a:t>Distress</a:t>
            </a:r>
          </a:p>
        </p:txBody>
      </p:sp>
      <p:sp>
        <p:nvSpPr>
          <p:cNvPr id="6" name="5-Point Star 5"/>
          <p:cNvSpPr/>
          <p:nvPr/>
        </p:nvSpPr>
        <p:spPr>
          <a:xfrm>
            <a:off x="7895516" y="820152"/>
            <a:ext cx="4159876" cy="3245476"/>
          </a:xfrm>
          <a:prstGeom prst="star5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>
                <a:latin typeface="FreesiaUPC" panose="020B0604020202020204" pitchFamily="34" charset="-34"/>
                <a:cs typeface="FreesiaUPC" panose="020B0604020202020204" pitchFamily="34" charset="-34"/>
              </a:rPr>
              <a:t>Disturb</a:t>
            </a:r>
          </a:p>
        </p:txBody>
      </p:sp>
      <p:sp>
        <p:nvSpPr>
          <p:cNvPr id="4" name="5-Point Star 3"/>
          <p:cNvSpPr/>
          <p:nvPr/>
        </p:nvSpPr>
        <p:spPr>
          <a:xfrm>
            <a:off x="3516086" y="2917370"/>
            <a:ext cx="5508171" cy="3603171"/>
          </a:xfrm>
          <a:prstGeom prst="star5">
            <a:avLst/>
          </a:prstGeom>
          <a:solidFill>
            <a:srgbClr val="FF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Disfunction</a:t>
            </a:r>
            <a:r>
              <a:rPr lang="en-US" b="1" dirty="0" smtClean="0"/>
              <a:t> </a:t>
            </a:r>
            <a:endParaRPr lang="th-TH" b="1" dirty="0"/>
          </a:p>
        </p:txBody>
      </p:sp>
      <p:sp>
        <p:nvSpPr>
          <p:cNvPr id="8" name="Oval 7"/>
          <p:cNvSpPr/>
          <p:nvPr/>
        </p:nvSpPr>
        <p:spPr>
          <a:xfrm>
            <a:off x="5116285" y="537890"/>
            <a:ext cx="2939143" cy="1676400"/>
          </a:xfrm>
          <a:prstGeom prst="ellipse">
            <a:avLst/>
          </a:prstGeom>
          <a:solidFill>
            <a:srgbClr val="00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When? </a:t>
            </a:r>
            <a:endParaRPr lang="th-TH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972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 animBg="1"/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</a:t>
            </a:r>
            <a:endParaRPr lang="th-TH" dirty="0"/>
          </a:p>
        </p:txBody>
      </p:sp>
      <p:sp>
        <p:nvSpPr>
          <p:cNvPr id="4" name="Oval 3"/>
          <p:cNvSpPr/>
          <p:nvPr/>
        </p:nvSpPr>
        <p:spPr>
          <a:xfrm>
            <a:off x="7147774" y="708338"/>
            <a:ext cx="3078051" cy="141667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ทำร้ายตัวเอง</a:t>
            </a:r>
          </a:p>
        </p:txBody>
      </p:sp>
      <p:sp>
        <p:nvSpPr>
          <p:cNvPr id="5" name="Oval 4"/>
          <p:cNvSpPr/>
          <p:nvPr/>
        </p:nvSpPr>
        <p:spPr>
          <a:xfrm>
            <a:off x="1416675" y="2884867"/>
            <a:ext cx="4237149" cy="15197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ทำร้ายคนอื่น </a:t>
            </a:r>
            <a:endParaRPr lang="th-TH" sz="3200" b="1" dirty="0" smtClean="0">
              <a:solidFill>
                <a:schemeClr val="bg2">
                  <a:lumMod val="10000"/>
                </a:schemeClr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 algn="ctr"/>
            <a:r>
              <a:rPr lang="th-TH" sz="3200" b="1" dirty="0" smtClean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(</a:t>
            </a:r>
            <a:r>
              <a:rPr lang="th-TH" sz="3200" b="1" dirty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ทั้งร่างกายและจิตใจ)</a:t>
            </a:r>
          </a:p>
        </p:txBody>
      </p:sp>
      <p:sp>
        <p:nvSpPr>
          <p:cNvPr id="6" name="Oval 5"/>
          <p:cNvSpPr/>
          <p:nvPr/>
        </p:nvSpPr>
        <p:spPr>
          <a:xfrm>
            <a:off x="6778043" y="4404575"/>
            <a:ext cx="3451538" cy="150682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>
                <a:solidFill>
                  <a:schemeClr val="bg2">
                    <a:lumMod val="1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ทำลายข้าวของ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124200" y="816429"/>
            <a:ext cx="4023574" cy="5007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558143" y="1066800"/>
            <a:ext cx="381000" cy="18180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939143" y="979714"/>
            <a:ext cx="5018314" cy="34248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00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eclipart.com/gimg/B33D013918C8CE9A/4T9pbxaTE.jpe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442" y="1137103"/>
            <a:ext cx="4404856" cy="383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724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235350" y="523899"/>
            <a:ext cx="10178322" cy="989215"/>
          </a:xfrm>
        </p:spPr>
        <p:txBody>
          <a:bodyPr/>
          <a:lstStyle/>
          <a:p>
            <a:r>
              <a:rPr lang="th-TH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เป็นธรรมดาของวัยรุ่นที่จะ</a:t>
            </a:r>
            <a:r>
              <a:rPr lang="en-US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…</a:t>
            </a:r>
            <a:endParaRPr lang="en-US" b="1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398813" y="1704975"/>
            <a:ext cx="6417130" cy="4351338"/>
          </a:xfrm>
        </p:spPr>
        <p:txBody>
          <a:bodyPr>
            <a:normAutofit lnSpcReduction="10000"/>
          </a:bodyPr>
          <a:lstStyle/>
          <a:p>
            <a:r>
              <a:rPr lang="th-TH" sz="48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มักต้องการแสดงความคิดเห็น</a:t>
            </a:r>
          </a:p>
          <a:p>
            <a:r>
              <a:rPr lang="th-TH" sz="48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มุมมองต่อสิ่งต่างๆเป็นแบบสุดโต่ง</a:t>
            </a:r>
          </a:p>
          <a:p>
            <a:r>
              <a:rPr lang="th-TH" sz="48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เอาตนเองเป็นศูนย์กลาง</a:t>
            </a:r>
          </a:p>
          <a:p>
            <a:r>
              <a:rPr lang="th-TH" sz="48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เริ่มไม่เห็นด้วยกับผู้ใหญ่</a:t>
            </a:r>
          </a:p>
          <a:p>
            <a:r>
              <a:rPr lang="th-TH" sz="4800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ทุกอย่างดูเป็นเรื่องใหญ่</a:t>
            </a:r>
            <a:endParaRPr lang="en-US" sz="480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479" y="1704975"/>
            <a:ext cx="4762500" cy="5153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63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sphere">
          <a:fgClr>
            <a:srgbClr val="CCEC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วงรี 4"/>
          <p:cNvSpPr/>
          <p:nvPr/>
        </p:nvSpPr>
        <p:spPr>
          <a:xfrm>
            <a:off x="4585448" y="1741397"/>
            <a:ext cx="2958351" cy="295835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FreesiaUPC" panose="020B0604020202020204" pitchFamily="34" charset="-34"/>
                <a:cs typeface="FreesiaUPC" panose="020B0604020202020204" pitchFamily="34" charset="-34"/>
              </a:rPr>
              <a:t>ครู</a:t>
            </a:r>
            <a:r>
              <a:rPr lang="en-US" sz="4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FreesiaUPC" panose="020B0604020202020204" pitchFamily="34" charset="-34"/>
                <a:cs typeface="FreesiaUPC" panose="020B0604020202020204" pitchFamily="34" charset="-34"/>
              </a:rPr>
              <a:t>-</a:t>
            </a:r>
            <a:r>
              <a:rPr lang="th-TH" sz="4000" b="1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FreesiaUPC" panose="020B0604020202020204" pitchFamily="34" charset="-34"/>
                <a:cs typeface="FreesiaUPC" panose="020B0604020202020204" pitchFamily="34" charset="-34"/>
              </a:rPr>
              <a:t>นักเรียน</a:t>
            </a:r>
            <a:endParaRPr lang="en-US" sz="4000" b="1" dirty="0">
              <a:ln w="12700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60000"/>
                  <a:lumOff val="40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6" name="วงรี 5"/>
          <p:cNvSpPr/>
          <p:nvPr/>
        </p:nvSpPr>
        <p:spPr>
          <a:xfrm>
            <a:off x="7073153" y="149600"/>
            <a:ext cx="2057400" cy="2003611"/>
          </a:xfrm>
          <a:prstGeom prst="ellipse">
            <a:avLst/>
          </a:prstGeom>
          <a:solidFill>
            <a:srgbClr val="9966FF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บทบาท</a:t>
            </a:r>
            <a:endParaRPr lang="en-US" sz="3600" b="1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7" name="วงรี 6"/>
          <p:cNvSpPr/>
          <p:nvPr/>
        </p:nvSpPr>
        <p:spPr>
          <a:xfrm>
            <a:off x="4020673" y="4726641"/>
            <a:ext cx="1902756" cy="1902756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การสื่อสาร</a:t>
            </a:r>
            <a:endParaRPr lang="en-US" b="1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2312162" y="381959"/>
            <a:ext cx="2151530" cy="2151530"/>
          </a:xfrm>
          <a:prstGeom prst="ellipse">
            <a:avLst/>
          </a:prstGeom>
          <a:solidFill>
            <a:srgbClr val="FF7C80"/>
          </a:solidFill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ขอบเขต</a:t>
            </a:r>
            <a:endParaRPr lang="en-US" sz="3200" b="1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10" name="วงรี 9"/>
          <p:cNvSpPr/>
          <p:nvPr/>
        </p:nvSpPr>
        <p:spPr>
          <a:xfrm>
            <a:off x="9113744" y="2407024"/>
            <a:ext cx="2407023" cy="2407023"/>
          </a:xfrm>
          <a:prstGeom prst="ellipse">
            <a:avLst/>
          </a:prstGeom>
          <a:solidFill>
            <a:srgbClr val="FF3399"/>
          </a:solidFill>
          <a:ln w="28575">
            <a:solidFill>
              <a:srgbClr val="99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ความผูกพันทางอารมณ์</a:t>
            </a:r>
            <a:endParaRPr lang="en-US" sz="3200" b="1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12" name="วงรี 11"/>
          <p:cNvSpPr/>
          <p:nvPr/>
        </p:nvSpPr>
        <p:spPr>
          <a:xfrm>
            <a:off x="7943850" y="4158503"/>
            <a:ext cx="2373406" cy="2373406"/>
          </a:xfrm>
          <a:prstGeom prst="ellipse">
            <a:avLst/>
          </a:prstGeom>
          <a:solidFill>
            <a:srgbClr val="FF9900"/>
          </a:solidFill>
          <a:ln w="2857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การตอบสนองทางอารมณ์</a:t>
            </a:r>
            <a:endParaRPr lang="en-US" b="1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sp>
        <p:nvSpPr>
          <p:cNvPr id="13" name="วงรี 12"/>
          <p:cNvSpPr/>
          <p:nvPr/>
        </p:nvSpPr>
        <p:spPr>
          <a:xfrm>
            <a:off x="1258982" y="3234018"/>
            <a:ext cx="2245659" cy="2245659"/>
          </a:xfrm>
          <a:prstGeom prst="ellipse">
            <a:avLst/>
          </a:prstGeom>
          <a:solidFill>
            <a:srgbClr val="00CC66"/>
          </a:solidFill>
          <a:ln w="285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การควบคุมพฤติกรรม</a:t>
            </a:r>
            <a:endParaRPr lang="en-US" b="1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  <p:cxnSp>
        <p:nvCxnSpPr>
          <p:cNvPr id="15" name="ตัวเชื่อมต่อตรง 14"/>
          <p:cNvCxnSpPr/>
          <p:nvPr/>
        </p:nvCxnSpPr>
        <p:spPr>
          <a:xfrm flipH="1" flipV="1">
            <a:off x="4341936" y="1862418"/>
            <a:ext cx="729076" cy="312219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ตัวเชื่อมต่อตรง 16"/>
          <p:cNvCxnSpPr/>
          <p:nvPr/>
        </p:nvCxnSpPr>
        <p:spPr>
          <a:xfrm flipH="1">
            <a:off x="3395382" y="3489512"/>
            <a:ext cx="1243853" cy="410135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ตัวเชื่อมต่อตรง 19"/>
          <p:cNvCxnSpPr/>
          <p:nvPr/>
        </p:nvCxnSpPr>
        <p:spPr>
          <a:xfrm flipH="1">
            <a:off x="5372420" y="4585447"/>
            <a:ext cx="100853" cy="22860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ตัวเชื่อมต่อตรง 21"/>
          <p:cNvCxnSpPr>
            <a:stCxn id="5" idx="7"/>
            <a:endCxn id="6" idx="3"/>
          </p:cNvCxnSpPr>
          <p:nvPr/>
        </p:nvCxnSpPr>
        <p:spPr>
          <a:xfrm flipV="1">
            <a:off x="7110559" y="1859789"/>
            <a:ext cx="263893" cy="31484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ตัวเชื่อมต่อตรง 23"/>
          <p:cNvCxnSpPr/>
          <p:nvPr/>
        </p:nvCxnSpPr>
        <p:spPr>
          <a:xfrm>
            <a:off x="7496787" y="3590364"/>
            <a:ext cx="736654" cy="208429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ตัวเชื่อมต่อตรง 25"/>
          <p:cNvCxnSpPr/>
          <p:nvPr/>
        </p:nvCxnSpPr>
        <p:spPr>
          <a:xfrm flipV="1">
            <a:off x="8243047" y="3520608"/>
            <a:ext cx="887506" cy="322730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ตัวเชื่อมต่อตรง 28"/>
          <p:cNvCxnSpPr/>
          <p:nvPr/>
        </p:nvCxnSpPr>
        <p:spPr>
          <a:xfrm>
            <a:off x="8243047" y="3798793"/>
            <a:ext cx="188258" cy="605118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166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รูปภาพ 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197" y="195943"/>
            <a:ext cx="5308703" cy="6596063"/>
          </a:xfrm>
          <a:prstGeom prst="rect">
            <a:avLst/>
          </a:prstGeom>
        </p:spPr>
      </p:pic>
      <p:sp>
        <p:nvSpPr>
          <p:cNvPr id="3" name="สี่เหลี่ยมผืนผ้า 2"/>
          <p:cNvSpPr/>
          <p:nvPr/>
        </p:nvSpPr>
        <p:spPr>
          <a:xfrm>
            <a:off x="4245427" y="5591677"/>
            <a:ext cx="282484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Role</a:t>
            </a:r>
            <a:endParaRPr lang="th-TH" sz="72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9469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รูปภาพ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13" y="0"/>
            <a:ext cx="10620032" cy="6858000"/>
          </a:xfrm>
          <a:prstGeom prst="rect">
            <a:avLst/>
          </a:prstGeom>
        </p:spPr>
      </p:pic>
      <p:sp>
        <p:nvSpPr>
          <p:cNvPr id="5" name="กล่องข้อความ 4"/>
          <p:cNvSpPr txBox="1"/>
          <p:nvPr/>
        </p:nvSpPr>
        <p:spPr>
          <a:xfrm>
            <a:off x="1736270" y="898073"/>
            <a:ext cx="404404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Role for Teachers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Resources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Support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Mentor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Helping hand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Learner</a:t>
            </a:r>
          </a:p>
        </p:txBody>
      </p:sp>
    </p:spTree>
    <p:extLst>
      <p:ext uri="{BB962C8B-B14F-4D97-AF65-F5344CB8AC3E}">
        <p14:creationId xmlns:p14="http://schemas.microsoft.com/office/powerpoint/2010/main" val="392391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วงรี 7"/>
          <p:cNvSpPr/>
          <p:nvPr/>
        </p:nvSpPr>
        <p:spPr>
          <a:xfrm>
            <a:off x="6857911" y="2944586"/>
            <a:ext cx="3200490" cy="36902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วงรี 6"/>
          <p:cNvSpPr/>
          <p:nvPr/>
        </p:nvSpPr>
        <p:spPr>
          <a:xfrm>
            <a:off x="1902396" y="1295400"/>
            <a:ext cx="4016829" cy="53394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รูปภาพ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1789" y="3429001"/>
            <a:ext cx="2472734" cy="2930189"/>
          </a:xfrm>
          <a:prstGeom prst="rect">
            <a:avLst/>
          </a:prstGeom>
        </p:spPr>
      </p:pic>
      <p:pic>
        <p:nvPicPr>
          <p:cNvPr id="6" name="รูปภาพ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1793" y="1670716"/>
            <a:ext cx="2498033" cy="4588809"/>
          </a:xfrm>
          <a:prstGeom prst="rect">
            <a:avLst/>
          </a:prstGeom>
        </p:spPr>
      </p:pic>
      <p:sp>
        <p:nvSpPr>
          <p:cNvPr id="10" name="สี่เหลี่ยมผืนผ้า 9"/>
          <p:cNvSpPr/>
          <p:nvPr/>
        </p:nvSpPr>
        <p:spPr>
          <a:xfrm>
            <a:off x="6417129" y="517071"/>
            <a:ext cx="4065814" cy="106680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5400" b="1" dirty="0" smtClean="0">
                <a:latin typeface="FreesiaUPC" panose="020B0604020202020204" pitchFamily="34" charset="-34"/>
                <a:cs typeface="FreesiaUPC" panose="020B0604020202020204" pitchFamily="34" charset="-34"/>
              </a:rPr>
              <a:t>ขอบเขตแห่งตน</a:t>
            </a:r>
            <a:endParaRPr lang="en-US" sz="5400" b="1" dirty="0"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5418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272643" y="979715"/>
            <a:ext cx="3820884" cy="251460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>
                <a:lumMod val="50000"/>
                <a:lumOff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4400" b="1" dirty="0" smtClean="0">
                <a:solidFill>
                  <a:schemeClr val="accent5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ขอบเขตแห่งตน</a:t>
            </a:r>
          </a:p>
          <a:p>
            <a:r>
              <a:rPr lang="th-TH" sz="3600" b="1" dirty="0" smtClean="0">
                <a:solidFill>
                  <a:schemeClr val="accent5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1.ขอบเขตทางร่างกาย</a:t>
            </a:r>
          </a:p>
          <a:p>
            <a:r>
              <a:rPr lang="th-TH" sz="3600" b="1" dirty="0" smtClean="0">
                <a:solidFill>
                  <a:schemeClr val="accent5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2.ขอบเขตทางจิตใจ</a:t>
            </a:r>
          </a:p>
          <a:p>
            <a:r>
              <a:rPr lang="th-TH" sz="3600" b="1" dirty="0" smtClean="0">
                <a:solidFill>
                  <a:schemeClr val="accent5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3.ขอบเขตทางสังคม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775857" y="4495800"/>
            <a:ext cx="6814457" cy="13389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b="1" dirty="0" smtClean="0">
                <a:solidFill>
                  <a:schemeClr val="accent5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</a:rPr>
              <a:t>การรุกล้ำขอบเขต</a:t>
            </a:r>
            <a:r>
              <a:rPr lang="th-TH" sz="4400" b="1" dirty="0" smtClean="0">
                <a:solidFill>
                  <a:schemeClr val="accent5">
                    <a:lumMod val="50000"/>
                  </a:schemeClr>
                </a:solidFill>
                <a:latin typeface="FreesiaUPC" panose="020B0604020202020204" pitchFamily="34" charset="-34"/>
                <a:cs typeface="FreesiaUPC" panose="020B0604020202020204" pitchFamily="34" charset="-34"/>
                <a:sym typeface="Wingdings 3"/>
              </a:rPr>
              <a:t>เกิดปฏิกิริยา</a:t>
            </a:r>
            <a:endParaRPr lang="th-TH" sz="4400" b="1" dirty="0">
              <a:solidFill>
                <a:schemeClr val="accent5">
                  <a:lumMod val="50000"/>
                </a:schemeClr>
              </a:solidFill>
              <a:latin typeface="FreesiaUPC" panose="020B0604020202020204" pitchFamily="34" charset="-34"/>
              <a:cs typeface="FreesiaUPC" panose="020B06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3704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TM10001106[[fn=ป้าย]]</Template>
  <TotalTime>789</TotalTime>
  <Words>584</Words>
  <Application>Microsoft Office PowerPoint</Application>
  <PresentationFormat>Widescreen</PresentationFormat>
  <Paragraphs>149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</vt:lpstr>
      <vt:lpstr>Cordia New</vt:lpstr>
      <vt:lpstr>FreesiaUPC</vt:lpstr>
      <vt:lpstr>Gill Sans MT</vt:lpstr>
      <vt:lpstr>Impact</vt:lpstr>
      <vt:lpstr>Wingdings</vt:lpstr>
      <vt:lpstr>Wingdings 2</vt:lpstr>
      <vt:lpstr>Wingdings 3</vt:lpstr>
      <vt:lpstr>Badge</vt:lpstr>
      <vt:lpstr>ช่วยคุณครูเตรียมรับมือ เด็กวัยรุ่นยุคใหม่</vt:lpstr>
      <vt:lpstr>PowerPoint Presentation</vt:lpstr>
      <vt:lpstr>ธรรมชาติของวัยรุ่น</vt:lpstr>
      <vt:lpstr>เป็นธรรมดาของวัยรุ่นที่จะ…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การสื่อสาร (Commmunication)</vt:lpstr>
      <vt:lpstr>PowerPoint Presentation</vt:lpstr>
      <vt:lpstr>PowerPoint Presentation</vt:lpstr>
      <vt:lpstr>การตอบสนองทางอารมณ์ที่เหมาะสมเกิดขึ้นได้เมื่อ...</vt:lpstr>
      <vt:lpstr>การควบคุมพฤติกรรม</vt:lpstr>
      <vt:lpstr>PowerPoint Presentation</vt:lpstr>
      <vt:lpstr>PowerPoint Presentation</vt:lpstr>
      <vt:lpstr>PowerPoint Presentation</vt:lpstr>
      <vt:lpstr>ปัญหาการดูแลนักเรียนวัยรุ่น </vt:lpstr>
      <vt:lpstr>ปัญหาการดูแลนักเรียนวัยรุ่น </vt:lpstr>
      <vt:lpstr>PowerPoint Presentation</vt:lpstr>
      <vt:lpstr>นักเรียนมีแฟน-การเรียนตกลง  </vt:lpstr>
      <vt:lpstr>PowerPoint Presentation</vt:lpstr>
      <vt:lpstr>เด็กขโมยเงินพ่อแม่ </vt:lpstr>
      <vt:lpstr>PowerPoint Presentation</vt:lpstr>
      <vt:lpstr>เด็กที่มีปัญหาทางจิตเวช แต่พ่อแม่ไม่ยอมพาไปรักษา ทำให้คุณครูต้องเพิ่มการดูแลจนมีผลกระทบกับการดูแลเด็กคนอื่น</vt:lpstr>
      <vt:lpstr>เด็กที่มีปัญหาทางจิตเวช แต่พ่อแม่ไม่ยอมพาไปรักษา ทำให้คุณครูต้องเพิ่มการดูแลจนมีผลกระทบกับการดูแลเด็กคนอื่น</vt:lpstr>
      <vt:lpstr> </vt:lpstr>
      <vt:lpstr> เด็กไม่มาโรงเรียนคุณครูต้องไปตามที่บ้าน</vt:lpstr>
      <vt:lpstr>PowerPoint Presentation</vt:lpstr>
      <vt:lpstr>PowerPoint Presentation</vt:lpstr>
      <vt:lpstr>refer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ภควัส ไพรศานติ</dc:creator>
  <cp:lastModifiedBy>Nipon Rak</cp:lastModifiedBy>
  <cp:revision>39</cp:revision>
  <dcterms:created xsi:type="dcterms:W3CDTF">2018-01-05T16:13:47Z</dcterms:created>
  <dcterms:modified xsi:type="dcterms:W3CDTF">2018-01-08T08:43:50Z</dcterms:modified>
</cp:coreProperties>
</file>